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78" r:id="rId5"/>
    <p:sldId id="315" r:id="rId6"/>
    <p:sldId id="287" r:id="rId7"/>
    <p:sldId id="280" r:id="rId8"/>
    <p:sldId id="289" r:id="rId9"/>
    <p:sldId id="288" r:id="rId10"/>
    <p:sldId id="281" r:id="rId11"/>
    <p:sldId id="290" r:id="rId12"/>
    <p:sldId id="297" r:id="rId13"/>
    <p:sldId id="298" r:id="rId14"/>
    <p:sldId id="299" r:id="rId15"/>
    <p:sldId id="301" r:id="rId16"/>
    <p:sldId id="282" r:id="rId17"/>
    <p:sldId id="292" r:id="rId18"/>
    <p:sldId id="303" r:id="rId19"/>
    <p:sldId id="304" r:id="rId20"/>
    <p:sldId id="305" r:id="rId21"/>
    <p:sldId id="283" r:id="rId22"/>
    <p:sldId id="294" r:id="rId23"/>
    <p:sldId id="307" r:id="rId24"/>
    <p:sldId id="306" r:id="rId25"/>
    <p:sldId id="308" r:id="rId26"/>
    <p:sldId id="312" r:id="rId27"/>
    <p:sldId id="311" r:id="rId28"/>
    <p:sldId id="285" r:id="rId29"/>
    <p:sldId id="296" r:id="rId30"/>
    <p:sldId id="318" r:id="rId31"/>
    <p:sldId id="316" r:id="rId3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B787BDE-86AD-4753-9F6D-8E3C16FCC075}">
          <p14:sldIdLst>
            <p14:sldId id="278"/>
            <p14:sldId id="315"/>
          </p14:sldIdLst>
        </p14:section>
        <p14:section name="Zusammenfassungsabschnitt" id="{8AD2303A-C977-45B3-9B4D-75F5665EA911}">
          <p14:sldIdLst>
            <p14:sldId id="287"/>
          </p14:sldIdLst>
        </p14:section>
        <p14:section name="Grundlagen" id="{A8682C31-A59D-40D6-82A0-CC84C0E7BC88}">
          <p14:sldIdLst>
            <p14:sldId id="280"/>
            <p14:sldId id="289"/>
            <p14:sldId id="288"/>
          </p14:sldIdLst>
        </p14:section>
        <p14:section name="OpenAI Five" id="{4A598176-36ED-44A9-AEA2-D2087DCE82B5}">
          <p14:sldIdLst>
            <p14:sldId id="281"/>
            <p14:sldId id="290"/>
            <p14:sldId id="297"/>
            <p14:sldId id="298"/>
            <p14:sldId id="299"/>
            <p14:sldId id="301"/>
          </p14:sldIdLst>
        </p14:section>
        <p14:section name="Dactyl" id="{ED470350-F085-4E01-B564-026E34907B69}">
          <p14:sldIdLst>
            <p14:sldId id="282"/>
            <p14:sldId id="292"/>
            <p14:sldId id="303"/>
            <p14:sldId id="304"/>
            <p14:sldId id="305"/>
          </p14:sldIdLst>
        </p14:section>
        <p14:section name="Hide and Seek" id="{330C09C1-078E-49CB-AB33-54E71F9182B5}">
          <p14:sldIdLst>
            <p14:sldId id="283"/>
            <p14:sldId id="294"/>
            <p14:sldId id="307"/>
            <p14:sldId id="306"/>
            <p14:sldId id="308"/>
            <p14:sldId id="312"/>
            <p14:sldId id="311"/>
          </p14:sldIdLst>
        </p14:section>
        <p14:section name="Fazit und Ausblick" id="{41ADC19E-E791-4C83-98EB-63E5B38E5878}">
          <p14:sldIdLst>
            <p14:sldId id="285"/>
            <p14:sldId id="296"/>
          </p14:sldIdLst>
        </p14:section>
        <p14:section name="Abbildungsverzeichnis" id="{642B2CB0-8328-472F-9B46-849811F9CA7F}">
          <p14:sldIdLst>
            <p14:sldId id="318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02.07.2023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56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8952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ACD7CF-2E2D-4C6F-9463-F19667E539E1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6532B8-6FCB-477A-A75B-F1CD26B30933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7B226B-FD46-4332-96DE-A4F1EF1EDA75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1C5843-B844-4E51-9164-7AABF8E290A5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C268B2-18CA-4BE9-8472-4C436B04C177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2A158A-7C35-4BCB-A8E3-8F8E97D2CFCE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B7FA98-3128-4000-8A4E-272F1D45D985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163ACB-4259-45FC-86FE-2A3667497932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4605D3-BF58-4984-A755-CFCA45073C1E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6E37C1-C782-4672-ACBA-8D923B101497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22EDFC-AF49-41E4-BC9F-B01A9E437792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E65399-AF78-4C9C-B714-34A53C5809E6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32D1D-4F91-455B-86CB-57E4CA2DD77E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AF6A6F-13E3-4A38-BE67-948793353A8C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93821-591C-4484-8DFA-01CD05EDABC6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12C2E19C-AC79-46D8-8A2B-F0983E23F95B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27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slide" Target="slide2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8.xml"/><Relationship Id="rId5" Type="http://schemas.openxmlformats.org/officeDocument/2006/relationships/image" Target="../media/image11.png"/><Relationship Id="rId10" Type="http://schemas.openxmlformats.org/officeDocument/2006/relationships/slide" Target="slide13.xml"/><Relationship Id="rId4" Type="http://schemas.openxmlformats.org/officeDocument/2006/relationships/image" Target="../media/image10.png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ihand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 fontScale="90000"/>
          </a:bodyPr>
          <a:lstStyle/>
          <a:p>
            <a:pPr algn="l"/>
            <a:r>
              <a:rPr lang="de-DE" sz="4000" dirty="0"/>
              <a:t>Praktische Anwendungsfälle von Deep Reinforcement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de-DE" sz="2300" dirty="0"/>
              <a:t>Sebastian Graf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2795563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Das 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A6AC0-7B60-2C92-1210-875BB401F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587260"/>
            <a:ext cx="10663708" cy="4203939"/>
          </a:xfrm>
        </p:spPr>
        <p:txBody>
          <a:bodyPr>
            <a:normAutofit/>
          </a:bodyPr>
          <a:lstStyle/>
          <a:p>
            <a:r>
              <a:rPr lang="de-DE" sz="2000" dirty="0"/>
              <a:t>Ein Trainingsdurchlauf  (30.06.2018 – 22.04.2019)</a:t>
            </a:r>
          </a:p>
          <a:p>
            <a:r>
              <a:rPr lang="de-DE" sz="2000" dirty="0"/>
              <a:t>Spielerfahrung 180 Jahre (Self-Play Experience)</a:t>
            </a:r>
          </a:p>
          <a:p>
            <a:r>
              <a:rPr lang="de-DE" sz="2000" dirty="0"/>
              <a:t>Optimierungsalgorithmus: Proximal Policy </a:t>
            </a:r>
            <a:r>
              <a:rPr lang="de-DE" sz="2000" dirty="0" err="1"/>
              <a:t>Optimization</a:t>
            </a:r>
            <a:endParaRPr lang="de-DE" sz="1800" dirty="0"/>
          </a:p>
          <a:p>
            <a:r>
              <a:rPr lang="de-DE" sz="1800" dirty="0" err="1"/>
              <a:t>Surgerys</a:t>
            </a:r>
            <a:r>
              <a:rPr lang="de-DE" sz="1800" dirty="0"/>
              <a:t> (20 Eingriffe)</a:t>
            </a:r>
          </a:p>
          <a:p>
            <a:pPr lvl="1"/>
            <a:r>
              <a:rPr lang="de-DE" sz="1800" dirty="0"/>
              <a:t>Optimierung Trainingsprozess (</a:t>
            </a:r>
            <a:r>
              <a:rPr lang="de-DE" sz="1800" dirty="0" err="1"/>
              <a:t>Reward</a:t>
            </a:r>
            <a:r>
              <a:rPr lang="de-DE" sz="1800" dirty="0"/>
              <a:t> </a:t>
            </a:r>
            <a:r>
              <a:rPr lang="de-DE" sz="1800" dirty="0" err="1"/>
              <a:t>Function</a:t>
            </a:r>
            <a:r>
              <a:rPr lang="de-DE" sz="1800" dirty="0"/>
              <a:t>, Architektur)</a:t>
            </a:r>
          </a:p>
          <a:p>
            <a:pPr lvl="1"/>
            <a:r>
              <a:rPr lang="de-DE" sz="1800" dirty="0"/>
              <a:t>Erweiterung Aktionsraum des Agenten</a:t>
            </a:r>
          </a:p>
          <a:p>
            <a:pPr lvl="1"/>
            <a:r>
              <a:rPr lang="de-DE" sz="1800" dirty="0"/>
              <a:t>Anpassung an neue Versionen von Dota 2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F8D6338B-5DAA-0AD9-6EC5-B68D9EEE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149" y="1587259"/>
            <a:ext cx="3595408" cy="2926939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4A4A1F4-69CC-006E-27C5-612EE63F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AAF5D8C-4B8D-4E1D-A634-6E547B26B46D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96EC38-0F7B-E615-ABEC-3B081613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2291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576" y="609597"/>
            <a:ext cx="2450422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Observation Array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7600BE0-3C8A-7769-D1DE-0DC4CC5838E1}"/>
              </a:ext>
            </a:extLst>
          </p:cNvPr>
          <p:cNvSpPr txBox="1">
            <a:spLocks/>
          </p:cNvSpPr>
          <p:nvPr/>
        </p:nvSpPr>
        <p:spPr>
          <a:xfrm>
            <a:off x="7737018" y="609598"/>
            <a:ext cx="2309089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2400" dirty="0" err="1"/>
              <a:t>Reward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endParaRPr lang="de-DE" sz="2400" dirty="0"/>
          </a:p>
        </p:txBody>
      </p:sp>
      <p:pic>
        <p:nvPicPr>
          <p:cNvPr id="8" name="Inhaltsplatzhalter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2196630D-0138-1C13-C9FC-981E88506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4424" y="1632789"/>
            <a:ext cx="5194276" cy="4179456"/>
          </a:xfrm>
        </p:spPr>
      </p:pic>
      <p:pic>
        <p:nvPicPr>
          <p:cNvPr id="10" name="Grafik 9" descr="Ein Bild, das Text, Screenshot, Zahl, parallel enthält.&#10;&#10;Automatisch generierte Beschreibung">
            <a:extLst>
              <a:ext uri="{FF2B5EF4-FFF2-40B4-BE49-F238E27FC236}">
                <a16:creationId xmlns:a16="http://schemas.microsoft.com/office/drawing/2014/main" id="{5869B850-6565-59A6-863A-31963972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39" y="1339271"/>
            <a:ext cx="5459295" cy="4766491"/>
          </a:xfrm>
          <a:prstGeom prst="rect">
            <a:avLst/>
          </a:prstGeom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2BB33E9D-B7C9-D099-2A92-52DB9BCB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C5F510-435E-4836-869D-FB0BF499E3FA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032404D2-A5E7-6433-208B-DADCB32F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3578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2795563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Die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A6AC0-7B60-2C92-1210-875BB401F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8" y="1339609"/>
            <a:ext cx="5900468" cy="4661140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/>
              <a:t>Sieg gegen OG in Showkampf</a:t>
            </a:r>
          </a:p>
          <a:p>
            <a:r>
              <a:rPr lang="de-DE" sz="1800" dirty="0"/>
              <a:t>Niveau gemessen in </a:t>
            </a:r>
            <a:r>
              <a:rPr lang="de-DE" sz="1800" dirty="0" err="1"/>
              <a:t>TrueSkill</a:t>
            </a:r>
            <a:r>
              <a:rPr lang="de-DE" sz="1800" dirty="0"/>
              <a:t>-Rating </a:t>
            </a:r>
          </a:p>
          <a:p>
            <a:pPr lvl="1"/>
            <a:r>
              <a:rPr lang="de-DE" sz="1600" dirty="0"/>
              <a:t>Erhöhung von 8,3 entspricht 80% Gewinnrate gegen Referenz-Agent</a:t>
            </a:r>
          </a:p>
          <a:p>
            <a:r>
              <a:rPr lang="de-DE" sz="1800" dirty="0"/>
              <a:t>Dreitägiger Testlauf gegen Menschen</a:t>
            </a:r>
          </a:p>
          <a:p>
            <a:pPr lvl="1"/>
            <a:r>
              <a:rPr lang="de-DE" sz="1600" dirty="0"/>
              <a:t>7257 Spiele gespielt</a:t>
            </a:r>
          </a:p>
          <a:p>
            <a:pPr lvl="1"/>
            <a:r>
              <a:rPr lang="de-DE" sz="1600" dirty="0"/>
              <a:t>Nur 42 verloren</a:t>
            </a:r>
          </a:p>
          <a:p>
            <a:pPr lvl="1"/>
            <a:r>
              <a:rPr lang="de-DE" sz="1600" dirty="0"/>
              <a:t>Gewinnrate 99,4 Prozent</a:t>
            </a:r>
          </a:p>
          <a:p>
            <a:r>
              <a:rPr lang="de-DE" sz="1800" dirty="0"/>
              <a:t>Spielstil </a:t>
            </a:r>
          </a:p>
          <a:p>
            <a:pPr lvl="1"/>
            <a:r>
              <a:rPr lang="de-DE" sz="1600" dirty="0"/>
              <a:t>Stark durch </a:t>
            </a:r>
            <a:r>
              <a:rPr lang="de-DE" sz="1600" dirty="0" err="1"/>
              <a:t>Reward</a:t>
            </a:r>
            <a:r>
              <a:rPr lang="de-DE" sz="1600" dirty="0"/>
              <a:t>-Shaping beeinflusst</a:t>
            </a:r>
          </a:p>
          <a:p>
            <a:pPr lvl="1"/>
            <a:r>
              <a:rPr lang="de-DE" sz="1600" dirty="0"/>
              <a:t>Anfangs aggressiver; spätere Versionen abwartender</a:t>
            </a:r>
          </a:p>
          <a:p>
            <a:pPr lvl="1"/>
            <a:r>
              <a:rPr lang="de-DE" sz="1600" dirty="0"/>
              <a:t>Auffällig: KI tendiert dazu Position ihres Helden öfter zu verändern</a:t>
            </a:r>
          </a:p>
          <a:p>
            <a:pPr lvl="1"/>
            <a:r>
              <a:rPr lang="de-DE" sz="1600" dirty="0"/>
              <a:t>Tendenz Ressourcen früh einzusetzen</a:t>
            </a:r>
          </a:p>
        </p:txBody>
      </p:sp>
      <p:pic>
        <p:nvPicPr>
          <p:cNvPr id="5" name="Grafik 4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355E18D9-10E0-983A-8252-7AF57146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018" y="1587259"/>
            <a:ext cx="5149134" cy="2924355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B501BA1-572B-B909-60D6-AD701E58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6F6EAA-F892-4776-ACBF-9A773892E927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8C6726A-BDD6-F899-4D7D-594D16CD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5722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1DD50-C829-C30F-9175-80A3F917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de-DE" sz="8000" dirty="0" err="1"/>
              <a:t>Dactyl</a:t>
            </a:r>
            <a:endParaRPr lang="de-DE" sz="8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880AE-3704-45B3-E74B-18C2C606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4E7D78E-C52E-4338-B7DF-75621164196D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0100EE-8B12-4BC4-5C20-2091FE92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3434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FE015-67F8-2371-1161-F861C5EC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Roboterhand </a:t>
            </a:r>
            <a:r>
              <a:rPr lang="de-DE" dirty="0" err="1"/>
              <a:t>Dactyl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AF7AF13-FB82-3B67-6D39-47C153FB6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634334"/>
              </p:ext>
            </p:extLst>
          </p:nvPr>
        </p:nvGraphicFramePr>
        <p:xfrm>
          <a:off x="914400" y="2076450"/>
          <a:ext cx="10353674" cy="3413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6996">
                  <a:extLst>
                    <a:ext uri="{9D8B030D-6E8A-4147-A177-3AD203B41FA5}">
                      <a16:colId xmlns:a16="http://schemas.microsoft.com/office/drawing/2014/main" val="3168579276"/>
                    </a:ext>
                  </a:extLst>
                </a:gridCol>
                <a:gridCol w="6566678">
                  <a:extLst>
                    <a:ext uri="{9D8B030D-6E8A-4147-A177-3AD203B41FA5}">
                      <a16:colId xmlns:a16="http://schemas.microsoft.com/office/drawing/2014/main" val="184279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2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</a:t>
                      </a:r>
                      <a:r>
                        <a:rPr lang="de-DE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Dexterous</a:t>
                      </a:r>
                      <a:r>
                        <a:rPr lang="de-DE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In-Hand Manipulation</a:t>
                      </a:r>
                      <a:endParaRPr lang="de-D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6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Veröffentlichung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18.01.2019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2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OpenAI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Andrychowicz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96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Inhalt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Roboterhand lernt Fingerfertigkeit durch DRL</a:t>
                      </a:r>
                      <a:endParaRPr lang="de-D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7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Kombination aus zwei KI-Systemen (Computer Vision, Deep Reinforcement Learning)</a:t>
                      </a:r>
                    </a:p>
                    <a:p>
                      <a:r>
                        <a:rPr lang="de-DE" dirty="0"/>
                        <a:t>Training in Simulation, Anwendung in Realität</a:t>
                      </a:r>
                    </a:p>
                    <a:p>
                      <a:r>
                        <a:rPr lang="de-DE" dirty="0"/>
                        <a:t>Interdisziplinär (Informatik, Robotik)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466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Herausforderung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Reality Gap (Abweichung Simulation/Realität)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506771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1C3799-56A6-7FB8-6C5D-F676EF2B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69F189-56AA-4438-90C9-7B4611A0023F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A1C0F8-8E42-BE17-B6FD-B8D541EA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2651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2795563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Das System</a:t>
            </a:r>
          </a:p>
        </p:txBody>
      </p:sp>
      <p:pic>
        <p:nvPicPr>
          <p:cNvPr id="6" name="Grafik 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9580312E-FC4A-D140-BCD3-EAC8A2D4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284" y="609600"/>
            <a:ext cx="6048585" cy="5231515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BB0F72B-BFF4-1B7C-8D3B-CDF8DC092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587260"/>
            <a:ext cx="10663708" cy="4203939"/>
          </a:xfrm>
        </p:spPr>
        <p:txBody>
          <a:bodyPr>
            <a:normAutofit/>
          </a:bodyPr>
          <a:lstStyle/>
          <a:p>
            <a:r>
              <a:rPr lang="de-DE" sz="1700" dirty="0"/>
              <a:t>Zwei KI-Systeme</a:t>
            </a:r>
          </a:p>
          <a:p>
            <a:pPr lvl="1"/>
            <a:r>
              <a:rPr lang="de-DE" sz="1500" dirty="0"/>
              <a:t>Computer Vision</a:t>
            </a:r>
          </a:p>
          <a:p>
            <a:pPr lvl="1"/>
            <a:r>
              <a:rPr lang="de-DE" sz="1500" dirty="0"/>
              <a:t>Deep Reinforcement Learning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784C1545-98B7-CF6B-E3A9-3F992E68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7F5FB5-D34C-47F1-8A35-85486C3A1911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E365838-B424-C510-F490-3FCBCCC6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0589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104023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Die Randomisierungen</a:t>
            </a:r>
          </a:p>
        </p:txBody>
      </p:sp>
      <p:pic>
        <p:nvPicPr>
          <p:cNvPr id="4" name="Grafik 3" descr="Ein Bild, das Collage, Cartoon enthält.&#10;&#10;Automatisch generierte Beschreibung">
            <a:extLst>
              <a:ext uri="{FF2B5EF4-FFF2-40B4-BE49-F238E27FC236}">
                <a16:creationId xmlns:a16="http://schemas.microsoft.com/office/drawing/2014/main" id="{8CE0118F-7770-676E-8473-AFDC0A98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460" y="1526875"/>
            <a:ext cx="6435332" cy="3226747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031C462-4E45-5A79-66C9-618E44A00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587260"/>
            <a:ext cx="10663708" cy="4203939"/>
          </a:xfrm>
        </p:spPr>
        <p:txBody>
          <a:bodyPr>
            <a:normAutofit/>
          </a:bodyPr>
          <a:lstStyle/>
          <a:p>
            <a:r>
              <a:rPr lang="de-DE" sz="1700" dirty="0"/>
              <a:t>Reality Gap zwischen Simulation</a:t>
            </a:r>
            <a:br>
              <a:rPr lang="de-DE" sz="1700" dirty="0"/>
            </a:br>
            <a:r>
              <a:rPr lang="de-DE" sz="1700" dirty="0"/>
              <a:t>und Realität</a:t>
            </a:r>
          </a:p>
          <a:p>
            <a:r>
              <a:rPr lang="de-DE" sz="1700" dirty="0"/>
              <a:t>Randomisierungen um diese Abweichung</a:t>
            </a:r>
            <a:br>
              <a:rPr lang="de-DE" sz="1700" dirty="0"/>
            </a:br>
            <a:r>
              <a:rPr lang="de-DE" sz="1700" dirty="0"/>
              <a:t>zu verringern </a:t>
            </a:r>
          </a:p>
          <a:p>
            <a:pPr lvl="1"/>
            <a:r>
              <a:rPr lang="de-DE" sz="1500" dirty="0"/>
              <a:t>Observation Noise</a:t>
            </a:r>
          </a:p>
          <a:p>
            <a:pPr lvl="1"/>
            <a:r>
              <a:rPr lang="de-DE" sz="1500" dirty="0"/>
              <a:t>Physics </a:t>
            </a:r>
            <a:r>
              <a:rPr lang="de-DE" sz="1500" dirty="0" err="1"/>
              <a:t>Randomizations</a:t>
            </a:r>
            <a:endParaRPr lang="de-DE" sz="1500" dirty="0"/>
          </a:p>
          <a:p>
            <a:pPr lvl="1"/>
            <a:r>
              <a:rPr lang="de-DE" sz="1500" dirty="0" err="1"/>
              <a:t>Unmodeled</a:t>
            </a:r>
            <a:r>
              <a:rPr lang="de-DE" sz="1500" dirty="0"/>
              <a:t> </a:t>
            </a:r>
            <a:r>
              <a:rPr lang="de-DE" sz="1500" dirty="0" err="1"/>
              <a:t>Effects</a:t>
            </a:r>
            <a:endParaRPr lang="de-DE" sz="1500" dirty="0"/>
          </a:p>
          <a:p>
            <a:pPr lvl="1"/>
            <a:r>
              <a:rPr lang="de-DE" sz="1500" dirty="0"/>
              <a:t>Visual </a:t>
            </a:r>
            <a:r>
              <a:rPr lang="de-DE" sz="1500" dirty="0" err="1"/>
              <a:t>Apperance</a:t>
            </a:r>
            <a:r>
              <a:rPr lang="de-DE" sz="1500" dirty="0"/>
              <a:t> </a:t>
            </a:r>
            <a:r>
              <a:rPr lang="de-DE" sz="1500" dirty="0" err="1"/>
              <a:t>Randomizations</a:t>
            </a:r>
            <a:endParaRPr lang="de-DE" sz="1500" dirty="0"/>
          </a:p>
          <a:p>
            <a:r>
              <a:rPr lang="de-DE" sz="1700" dirty="0"/>
              <a:t>Nutzen: System wird robuster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F1FF98C-729E-657A-10CA-60EE8134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4EB21-0042-4020-9AF8-11682BF80992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52A526-A78E-DAED-C60B-B6AD1BC0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784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104023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Demo Video</a:t>
            </a:r>
          </a:p>
        </p:txBody>
      </p:sp>
      <p:pic>
        <p:nvPicPr>
          <p:cNvPr id="7" name="Learning Dexterity (1)">
            <a:hlinkClick r:id="" action="ppaction://media"/>
            <a:extLst>
              <a:ext uri="{FF2B5EF4-FFF2-40B4-BE49-F238E27FC236}">
                <a16:creationId xmlns:a16="http://schemas.microsoft.com/office/drawing/2014/main" id="{1E0F7846-2243-7145-3565-A7FBA62ED9C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48379.5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4617" y="1066800"/>
            <a:ext cx="8398932" cy="4724399"/>
          </a:xfr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1BA1F25-9665-A717-5F91-702B1F6143A8}"/>
              </a:ext>
            </a:extLst>
          </p:cNvPr>
          <p:cNvSpPr txBox="1">
            <a:spLocks/>
          </p:cNvSpPr>
          <p:nvPr/>
        </p:nvSpPr>
        <p:spPr>
          <a:xfrm>
            <a:off x="603849" y="1587260"/>
            <a:ext cx="2458528" cy="42039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00" dirty="0"/>
              <a:t>Versuchsaufbau </a:t>
            </a:r>
          </a:p>
          <a:p>
            <a:pPr lvl="1"/>
            <a:r>
              <a:rPr lang="de-DE" sz="1500" dirty="0"/>
              <a:t>Roboterhand</a:t>
            </a:r>
          </a:p>
          <a:p>
            <a:pPr lvl="1"/>
            <a:r>
              <a:rPr lang="de-DE" sz="1500" dirty="0"/>
              <a:t>Kameras</a:t>
            </a:r>
          </a:p>
          <a:p>
            <a:r>
              <a:rPr lang="de-DE" sz="1700" dirty="0"/>
              <a:t>Zielposition</a:t>
            </a:r>
          </a:p>
          <a:p>
            <a:r>
              <a:rPr lang="de-DE" sz="1700" dirty="0"/>
              <a:t>Rapid (gleiches System wie bei </a:t>
            </a:r>
            <a:r>
              <a:rPr lang="de-DE" sz="1700" dirty="0" err="1"/>
              <a:t>OpenAI</a:t>
            </a:r>
            <a:r>
              <a:rPr lang="de-DE" sz="1700" dirty="0"/>
              <a:t> Five)</a:t>
            </a:r>
          </a:p>
          <a:p>
            <a:r>
              <a:rPr lang="de-DE" sz="1700" dirty="0"/>
              <a:t>Generalisierung</a:t>
            </a:r>
          </a:p>
          <a:p>
            <a:endParaRPr lang="de-DE" sz="1700" dirty="0"/>
          </a:p>
          <a:p>
            <a:endParaRPr lang="de-DE" sz="1700" dirty="0"/>
          </a:p>
          <a:p>
            <a:endParaRPr lang="de-DE" sz="15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71FBEFF0-5007-858C-82D7-7F044A14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71D63B-1F06-4598-A008-866A8C03E3D9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A5F1703-6C04-C8C0-8394-18D9BD04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1918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46536-7997-56A1-7888-0AA544D5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de-DE" sz="8000" dirty="0"/>
              <a:t>Hide and </a:t>
            </a:r>
            <a:r>
              <a:rPr lang="de-DE" sz="8000" dirty="0" err="1"/>
              <a:t>Seek</a:t>
            </a:r>
            <a:endParaRPr lang="de-DE" sz="8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C87ECF-60B7-21F1-6FB8-636D8CC8F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C3D0E17-39AA-4D34-87A8-7FEF088196F1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47EC8B-82B6-2DDD-B7C3-2DEA0094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018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FE015-67F8-2371-1161-F861C5EC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Emergent Tool Use – Hide and </a:t>
            </a:r>
            <a:r>
              <a:rPr lang="de-DE" dirty="0" err="1"/>
              <a:t>Seek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AF7AF13-FB82-3B67-6D39-47C153FB6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207397"/>
              </p:ext>
            </p:extLst>
          </p:nvPr>
        </p:nvGraphicFramePr>
        <p:xfrm>
          <a:off x="914400" y="2076450"/>
          <a:ext cx="10353674" cy="4231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6996">
                  <a:extLst>
                    <a:ext uri="{9D8B030D-6E8A-4147-A177-3AD203B41FA5}">
                      <a16:colId xmlns:a16="http://schemas.microsoft.com/office/drawing/2014/main" val="3168579276"/>
                    </a:ext>
                  </a:extLst>
                </a:gridCol>
                <a:gridCol w="6566678">
                  <a:extLst>
                    <a:ext uri="{9D8B030D-6E8A-4147-A177-3AD203B41FA5}">
                      <a16:colId xmlns:a16="http://schemas.microsoft.com/office/drawing/2014/main" val="184279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2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Emergent tool use from multi-agent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autocurricula</a:t>
                      </a:r>
                      <a:endParaRPr lang="de-D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6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Veröffentlichung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11.02.2020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2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OpenAI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(Baker et al.)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96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Inhalt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Verwendung von </a:t>
                      </a:r>
                      <a:r>
                        <a:rPr lang="de-DE" dirty="0" err="1"/>
                        <a:t>OpenAI</a:t>
                      </a:r>
                      <a:r>
                        <a:rPr lang="de-DE" dirty="0"/>
                        <a:t> Five in anderem Szenario</a:t>
                      </a:r>
                      <a:endParaRPr lang="de-D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7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Zwei Teams aus Agenten spielen Hide and </a:t>
                      </a:r>
                      <a:r>
                        <a:rPr lang="de-DE" dirty="0" err="1"/>
                        <a:t>Seek</a:t>
                      </a:r>
                      <a:r>
                        <a:rPr lang="de-DE" dirty="0"/>
                        <a:t> gegeneinander</a:t>
                      </a:r>
                    </a:p>
                    <a:p>
                      <a:r>
                        <a:rPr lang="de-DE" dirty="0"/>
                        <a:t>Verwendung der Umgebung ist möglich</a:t>
                      </a:r>
                    </a:p>
                    <a:p>
                      <a:r>
                        <a:rPr lang="de-DE" dirty="0"/>
                        <a:t>Untersuchung der hervorgebrachten Strategien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466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Herausforderung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Experimente in einfacher Umgebung</a:t>
                      </a:r>
                    </a:p>
                    <a:p>
                      <a:r>
                        <a:rPr lang="de-DE" dirty="0"/>
                        <a:t>Skalierung bereits bekannter Algorithmen</a:t>
                      </a:r>
                    </a:p>
                    <a:p>
                      <a:r>
                        <a:rPr lang="de-DE" dirty="0"/>
                        <a:t>Entwicklung von Evaluationssystem</a:t>
                      </a:r>
                    </a:p>
                    <a:p>
                      <a:r>
                        <a:rPr lang="de-DE" dirty="0"/>
                        <a:t>Autocurricula</a:t>
                      </a:r>
                    </a:p>
                    <a:p>
                      <a:r>
                        <a:rPr lang="de-DE" dirty="0"/>
                        <a:t>Emergente Strategien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506771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0B03A6F-83A4-BEA0-F128-8B0FB9CB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B9EC58E-AC25-49A1-8F06-042505C381C2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41E92-B89C-840E-7653-EFE69FB3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7022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ugh While You Can - Boston Dynamics Robot Fails">
            <a:hlinkClick r:id="" action="ppaction://media"/>
            <a:extLst>
              <a:ext uri="{FF2B5EF4-FFF2-40B4-BE49-F238E27FC236}">
                <a16:creationId xmlns:a16="http://schemas.microsoft.com/office/drawing/2014/main" id="{FE747C29-3F60-EBA8-B4A5-DE1305E9D3E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253.145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8784" y="1132936"/>
            <a:ext cx="8163783" cy="4592128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BC8CFC-04C4-8D67-9FA3-C5855B7C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887C44-6AE1-409B-B218-9CB9F89C0D8B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8FEFF8-C142-45EB-B86C-560855FD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9896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2795563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Das Szenario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A6AC0-7B60-2C92-1210-875BB401F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587260"/>
            <a:ext cx="10663708" cy="4203939"/>
          </a:xfrm>
        </p:spPr>
        <p:txBody>
          <a:bodyPr>
            <a:normAutofit fontScale="85000" lnSpcReduction="20000"/>
          </a:bodyPr>
          <a:lstStyle/>
          <a:p>
            <a:r>
              <a:rPr lang="de-DE" sz="2000" dirty="0"/>
              <a:t>2 Teams spielen Hide and </a:t>
            </a:r>
            <a:r>
              <a:rPr lang="de-DE" sz="2000" dirty="0" err="1"/>
              <a:t>Seek</a:t>
            </a:r>
            <a:r>
              <a:rPr lang="de-DE" sz="2000" dirty="0"/>
              <a:t> gegeneinander</a:t>
            </a:r>
          </a:p>
          <a:p>
            <a:r>
              <a:rPr lang="de-DE" sz="2000" dirty="0"/>
              <a:t>Ablauf</a:t>
            </a:r>
          </a:p>
          <a:p>
            <a:pPr lvl="1"/>
            <a:r>
              <a:rPr lang="de-DE" sz="1800" dirty="0"/>
              <a:t>Durchlauf 240 </a:t>
            </a:r>
            <a:r>
              <a:rPr lang="de-DE" sz="1800" dirty="0" err="1"/>
              <a:t>Timesteps</a:t>
            </a:r>
            <a:endParaRPr lang="de-DE" sz="1800" dirty="0"/>
          </a:p>
          <a:p>
            <a:pPr lvl="1"/>
            <a:r>
              <a:rPr lang="de-DE" sz="1800" dirty="0"/>
              <a:t>Vorbereitungsphase 96 </a:t>
            </a:r>
            <a:r>
              <a:rPr lang="de-DE" sz="1800" dirty="0" err="1"/>
              <a:t>Timesteps</a:t>
            </a:r>
            <a:r>
              <a:rPr lang="de-DE" sz="1800" dirty="0"/>
              <a:t> (</a:t>
            </a:r>
            <a:r>
              <a:rPr lang="de-DE" sz="1800" dirty="0" err="1"/>
              <a:t>Seeker</a:t>
            </a:r>
            <a:r>
              <a:rPr lang="de-DE" sz="1800" dirty="0"/>
              <a:t> sind blockiert)</a:t>
            </a:r>
          </a:p>
          <a:p>
            <a:pPr lvl="1"/>
            <a:r>
              <a:rPr lang="de-DE" sz="1800" dirty="0"/>
              <a:t>1-3 Agenten pro Team</a:t>
            </a:r>
          </a:p>
          <a:p>
            <a:pPr lvl="1"/>
            <a:r>
              <a:rPr lang="de-DE" sz="1800" dirty="0"/>
              <a:t>Gegenstände in Umgebung benutzbar (Blöcke und Rampen)</a:t>
            </a:r>
          </a:p>
          <a:p>
            <a:r>
              <a:rPr lang="de-DE" sz="2000" dirty="0"/>
              <a:t>Herausforderungen für KI</a:t>
            </a:r>
          </a:p>
          <a:p>
            <a:pPr lvl="1"/>
            <a:r>
              <a:rPr lang="de-DE" sz="1800" dirty="0"/>
              <a:t>Entwicklung von neuartigen Strategien</a:t>
            </a:r>
          </a:p>
          <a:p>
            <a:pPr lvl="1"/>
            <a:r>
              <a:rPr lang="de-DE" sz="1800" dirty="0"/>
              <a:t>Kooperation der Agenten</a:t>
            </a:r>
          </a:p>
          <a:p>
            <a:r>
              <a:rPr lang="en-US" sz="2000" dirty="0"/>
              <a:t>Reward Function</a:t>
            </a:r>
            <a:endParaRPr lang="de-DE" sz="1800" dirty="0"/>
          </a:p>
          <a:p>
            <a:pPr lvl="1"/>
            <a:r>
              <a:rPr lang="en-US" sz="1800" dirty="0"/>
              <a:t>Hider: (+1 </a:t>
            </a:r>
            <a:r>
              <a:rPr lang="en-US" sz="1800" dirty="0" err="1"/>
              <a:t>nicht</a:t>
            </a:r>
            <a:r>
              <a:rPr lang="en-US" sz="1800" dirty="0"/>
              <a:t> </a:t>
            </a:r>
            <a:r>
              <a:rPr lang="en-US" sz="1800" dirty="0" err="1"/>
              <a:t>gefunden</a:t>
            </a:r>
            <a:r>
              <a:rPr lang="en-US" sz="1800" dirty="0"/>
              <a:t>, -1wenn </a:t>
            </a:r>
            <a:r>
              <a:rPr lang="en-US" sz="1800" dirty="0" err="1"/>
              <a:t>gefunden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Seeker: (+1 </a:t>
            </a:r>
            <a:r>
              <a:rPr lang="en-US" sz="1800" dirty="0" err="1"/>
              <a:t>wenn</a:t>
            </a:r>
            <a:r>
              <a:rPr lang="en-US" sz="1800" dirty="0"/>
              <a:t> </a:t>
            </a:r>
            <a:r>
              <a:rPr lang="en-US" sz="1800" dirty="0" err="1"/>
              <a:t>gefunden</a:t>
            </a:r>
            <a:r>
              <a:rPr lang="en-US" sz="1800" dirty="0"/>
              <a:t>, -1 </a:t>
            </a:r>
            <a:r>
              <a:rPr lang="en-US" sz="1800" dirty="0" err="1"/>
              <a:t>wenn</a:t>
            </a:r>
            <a:r>
              <a:rPr lang="en-US" sz="1800" dirty="0"/>
              <a:t> </a:t>
            </a:r>
            <a:r>
              <a:rPr lang="en-US" sz="1800" dirty="0" err="1"/>
              <a:t>nicht</a:t>
            </a:r>
            <a:r>
              <a:rPr lang="en-US" sz="1800" dirty="0"/>
              <a:t> </a:t>
            </a:r>
            <a:r>
              <a:rPr lang="en-US" sz="1800" dirty="0" err="1"/>
              <a:t>gefunden</a:t>
            </a:r>
            <a:r>
              <a:rPr lang="en-US" sz="1800" dirty="0"/>
              <a:t>)</a:t>
            </a:r>
          </a:p>
          <a:p>
            <a:pPr lvl="1"/>
            <a:r>
              <a:rPr lang="en-US" sz="1800" dirty="0" err="1"/>
              <a:t>Zusätzlich</a:t>
            </a:r>
            <a:r>
              <a:rPr lang="en-US" sz="1800" dirty="0"/>
              <a:t> -10 um </a:t>
            </a:r>
            <a:r>
              <a:rPr lang="en-US" sz="1800" dirty="0" err="1"/>
              <a:t>weglaufen</a:t>
            </a:r>
            <a:r>
              <a:rPr lang="en-US" sz="1800" dirty="0"/>
              <a:t> </a:t>
            </a:r>
            <a:r>
              <a:rPr lang="en-US" sz="1800" dirty="0" err="1"/>
              <a:t>zu</a:t>
            </a:r>
            <a:r>
              <a:rPr lang="en-US" sz="1800" dirty="0"/>
              <a:t> </a:t>
            </a:r>
            <a:r>
              <a:rPr lang="en-US" sz="1800" dirty="0" err="1"/>
              <a:t>verhindern</a:t>
            </a:r>
            <a:endParaRPr lang="en-US" sz="1800" dirty="0"/>
          </a:p>
        </p:txBody>
      </p:sp>
      <p:pic>
        <p:nvPicPr>
          <p:cNvPr id="6" name="Grafik 5" descr="Ein Bild, das Screenshot, Spielzeug enthält.&#10;&#10;Automatisch generierte Beschreibung">
            <a:extLst>
              <a:ext uri="{FF2B5EF4-FFF2-40B4-BE49-F238E27FC236}">
                <a16:creationId xmlns:a16="http://schemas.microsoft.com/office/drawing/2014/main" id="{CBA18EAB-32BB-89F1-B3E1-DC32E2649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7260"/>
            <a:ext cx="5171557" cy="285796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F8044D-B242-0EB3-D20E-6D88BC99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BDF4FC-9076-4EF7-AEF3-746563B5260B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46ADE6-35B1-566E-D093-00735132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5501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2795563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Die Strategien</a:t>
            </a:r>
          </a:p>
        </p:txBody>
      </p:sp>
      <p:pic>
        <p:nvPicPr>
          <p:cNvPr id="10" name="Inhaltsplatzhalter 9" descr="Ein Bild, das Screenshot, Spielzeug enthält.&#10;&#10;Automatisch generierte Beschreibung">
            <a:extLst>
              <a:ext uri="{FF2B5EF4-FFF2-40B4-BE49-F238E27FC236}">
                <a16:creationId xmlns:a16="http://schemas.microsoft.com/office/drawing/2014/main" id="{76E24594-F054-A759-5DE6-DD6D4B709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4758" y="756133"/>
            <a:ext cx="5650302" cy="5345733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FD00712-9D3C-675C-FEE8-1F089B84B9A8}"/>
              </a:ext>
            </a:extLst>
          </p:cNvPr>
          <p:cNvSpPr txBox="1">
            <a:spLocks/>
          </p:cNvSpPr>
          <p:nvPr/>
        </p:nvSpPr>
        <p:spPr>
          <a:xfrm>
            <a:off x="603849" y="1587260"/>
            <a:ext cx="4313208" cy="42039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500 </a:t>
            </a:r>
            <a:r>
              <a:rPr lang="de-DE" sz="2000" dirty="0" err="1"/>
              <a:t>Mio</a:t>
            </a:r>
            <a:r>
              <a:rPr lang="de-DE" sz="2000" dirty="0"/>
              <a:t> Episoden</a:t>
            </a:r>
          </a:p>
          <a:p>
            <a:r>
              <a:rPr lang="de-DE" sz="2000" dirty="0"/>
              <a:t>6 Phasen von emergenten Strategien</a:t>
            </a:r>
          </a:p>
          <a:p>
            <a:r>
              <a:rPr lang="de-DE" sz="2000" dirty="0"/>
              <a:t>Ähnlich wie in Evolution</a:t>
            </a:r>
          </a:p>
          <a:p>
            <a:pPr lvl="1"/>
            <a:r>
              <a:rPr lang="de-DE" sz="1800" dirty="0"/>
              <a:t>Strategie </a:t>
            </a:r>
            <a:r>
              <a:rPr lang="de-DE" sz="1800" dirty="0">
                <a:sym typeface="Wingdings" panose="05000000000000000000" pitchFamily="2" charset="2"/>
              </a:rPr>
              <a:t> Konterstrategie</a:t>
            </a:r>
            <a:endParaRPr lang="de-DE" sz="1800" dirty="0"/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C375DE27-4291-AE60-1542-31803052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DE0439D-B8C7-4D48-9117-07847D9903AC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019F2871-21CC-E330-52D0-AE6B419D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62146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34650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Überraschendes Verhalten 1 – </a:t>
            </a:r>
            <a:r>
              <a:rPr lang="de-DE" sz="2400" dirty="0" err="1"/>
              <a:t>Endless</a:t>
            </a:r>
            <a:r>
              <a:rPr lang="de-DE" sz="2400" dirty="0"/>
              <a:t> Running</a:t>
            </a:r>
          </a:p>
        </p:txBody>
      </p:sp>
      <p:pic>
        <p:nvPicPr>
          <p:cNvPr id="8" name="hs_surpbeh_endlessrunning">
            <a:hlinkClick r:id="" action="ppaction://media"/>
            <a:extLst>
              <a:ext uri="{FF2B5EF4-FFF2-40B4-BE49-F238E27FC236}">
                <a16:creationId xmlns:a16="http://schemas.microsoft.com/office/drawing/2014/main" id="{82CCED09-B629-CA09-6E62-58C7D30A51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4000" y="1571625"/>
            <a:ext cx="6604000" cy="3714750"/>
          </a:xfr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601A2E4-B463-422A-229C-90AA25764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08DACB-48C4-472B-8ADB-7162887A85EC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1F366213-FC8E-D06E-58BF-102EEEFE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7500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134650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Überraschendes Verhalten 2 –Box Surfing</a:t>
            </a:r>
          </a:p>
        </p:txBody>
      </p:sp>
      <p:pic>
        <p:nvPicPr>
          <p:cNvPr id="5" name="hs_surpbeh_boxsurfing">
            <a:hlinkClick r:id="" action="ppaction://media"/>
            <a:extLst>
              <a:ext uri="{FF2B5EF4-FFF2-40B4-BE49-F238E27FC236}">
                <a16:creationId xmlns:a16="http://schemas.microsoft.com/office/drawing/2014/main" id="{10A08BE5-A4BE-DE9D-B24C-E62BC4C44B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4000" y="1571625"/>
            <a:ext cx="6604000" cy="3714750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15A997A-FE96-367B-2FAB-69826304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53B0447-B8CA-4315-9B23-BEAEB367AA0B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C0288D2-304F-64D7-A14E-884F6304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4549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7816137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Überraschendes Verhalten 3 – Ramp Exploitation (</a:t>
            </a:r>
            <a:r>
              <a:rPr lang="de-DE" sz="2400" dirty="0" err="1"/>
              <a:t>Hider</a:t>
            </a:r>
            <a:r>
              <a:rPr lang="de-DE" sz="2400" dirty="0"/>
              <a:t>) </a:t>
            </a:r>
          </a:p>
        </p:txBody>
      </p:sp>
      <p:pic>
        <p:nvPicPr>
          <p:cNvPr id="5" name="hs_surpbeh_rampexploit">
            <a:hlinkClick r:id="" action="ppaction://media"/>
            <a:extLst>
              <a:ext uri="{FF2B5EF4-FFF2-40B4-BE49-F238E27FC236}">
                <a16:creationId xmlns:a16="http://schemas.microsoft.com/office/drawing/2014/main" id="{A6316049-EB98-75F0-D874-A1FBA4D8F2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4000" y="1571625"/>
            <a:ext cx="6604000" cy="3714750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827A70-C4B8-4301-D629-9CD99F30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856426C-2F8F-432B-A26E-57953C890D99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B30E3D-C632-D918-7BCF-F4D7F500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014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01E23-148D-DABD-84E8-61972440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de-DE" sz="8000" dirty="0"/>
              <a:t>Fazit und Ausblick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52149C-3FA9-D65D-7043-5B95CC6B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79092C-35D1-414E-AA00-21EA4200F725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827591-3114-0172-9FE6-BD2CBDB8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7862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CB923-FEEF-A3B3-2E69-8497FF9E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525946-4BB1-942A-A85E-90F0B58CB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Skalierung notwendig</a:t>
            </a:r>
          </a:p>
          <a:p>
            <a:pPr lvl="1"/>
            <a:r>
              <a:rPr lang="de-DE" dirty="0"/>
              <a:t>Rechenleistung</a:t>
            </a:r>
          </a:p>
          <a:p>
            <a:pPr lvl="1"/>
            <a:r>
              <a:rPr lang="de-DE" dirty="0"/>
              <a:t>Batch Size</a:t>
            </a:r>
          </a:p>
          <a:p>
            <a:r>
              <a:rPr lang="de-DE" dirty="0"/>
              <a:t>Randomisierung </a:t>
            </a:r>
          </a:p>
          <a:p>
            <a:r>
              <a:rPr lang="de-DE" dirty="0"/>
              <a:t>Konzepte übertragbar </a:t>
            </a:r>
          </a:p>
          <a:p>
            <a:r>
              <a:rPr lang="de-DE" dirty="0"/>
              <a:t>Oft überraschendes Verhalten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9898DD-2641-D0B4-B443-6FE5C240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A32B0E0-2DE1-497D-97CB-1432E08E4C07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8B1940-9976-0FD3-1327-DCD9F154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7445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01E23-148D-DABD-84E8-61972440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de-DE" sz="8000" dirty="0"/>
              <a:t>Abbildungsverzeichnis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52149C-3FA9-D65D-7043-5B95CC6B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79092C-35D1-414E-AA00-21EA4200F725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827591-3114-0172-9FE6-BD2CBDB8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85613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067"/>
            <a:ext cx="3104023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Abbildungsverzeichnis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F1FF98C-729E-657A-10CA-60EE8134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4EB21-0042-4020-9AF8-11682BF80992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52A526-A78E-DAED-C60B-B6AD1BC0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9E4D030F-4482-7F56-14B7-D4EA290CA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42225"/>
              </p:ext>
            </p:extLst>
          </p:nvPr>
        </p:nvGraphicFramePr>
        <p:xfrm>
          <a:off x="913795" y="513268"/>
          <a:ext cx="10353763" cy="42233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3531">
                  <a:extLst>
                    <a:ext uri="{9D8B030D-6E8A-4147-A177-3AD203B41FA5}">
                      <a16:colId xmlns:a16="http://schemas.microsoft.com/office/drawing/2014/main" val="1868213177"/>
                    </a:ext>
                  </a:extLst>
                </a:gridCol>
                <a:gridCol w="2291979">
                  <a:extLst>
                    <a:ext uri="{9D8B030D-6E8A-4147-A177-3AD203B41FA5}">
                      <a16:colId xmlns:a16="http://schemas.microsoft.com/office/drawing/2014/main" val="1571098983"/>
                    </a:ext>
                  </a:extLst>
                </a:gridCol>
                <a:gridCol w="5106838">
                  <a:extLst>
                    <a:ext uri="{9D8B030D-6E8A-4147-A177-3AD203B41FA5}">
                      <a16:colId xmlns:a16="http://schemas.microsoft.com/office/drawing/2014/main" val="914538627"/>
                    </a:ext>
                  </a:extLst>
                </a:gridCol>
                <a:gridCol w="2011415">
                  <a:extLst>
                    <a:ext uri="{9D8B030D-6E8A-4147-A177-3AD203B41FA5}">
                      <a16:colId xmlns:a16="http://schemas.microsoft.com/office/drawing/2014/main" val="2791073268"/>
                    </a:ext>
                  </a:extLst>
                </a:gridCol>
              </a:tblGrid>
              <a:tr h="392261">
                <a:tc>
                  <a:txBody>
                    <a:bodyPr/>
                    <a:lstStyle/>
                    <a:p>
                      <a:r>
                        <a:rPr lang="de-DE" dirty="0"/>
                        <a:t>Bilder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Quelle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Zuletzt aufgerufen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442552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Schematischer Aufbau 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https://towardsdatascience.com/reinforcement-learning-101-e24b50e1d292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02.07.2023</a:t>
                      </a: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41311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Screenshot Dota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349635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Schematischer Aufbau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Dota 2 with large scale deep reinforcement learning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Original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93137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Observation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Dota 2 with large scale deep reinforcement learning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Original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34420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Reward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Function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Dota 2 with large scale deep reinforcement learning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Original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199977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TrueSkill</a:t>
                      </a:r>
                      <a:r>
                        <a:rPr lang="de-DE" sz="1200" dirty="0"/>
                        <a:t>-Rating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Dota 2 </a:t>
                      </a:r>
                      <a:r>
                        <a:rPr lang="de-DE" sz="1200" dirty="0" err="1"/>
                        <a:t>with</a:t>
                      </a:r>
                      <a:r>
                        <a:rPr lang="de-DE" sz="1200" dirty="0"/>
                        <a:t> large </a:t>
                      </a:r>
                      <a:r>
                        <a:rPr lang="de-DE" sz="1200" dirty="0" err="1"/>
                        <a:t>scale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deep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reinforcement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learning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Original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36572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Gesamtsystem </a:t>
                      </a:r>
                      <a:r>
                        <a:rPr lang="de-DE" sz="1200" dirty="0" err="1"/>
                        <a:t>Dactyl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Learning </a:t>
                      </a:r>
                      <a:r>
                        <a:rPr lang="de-DE" sz="1200" dirty="0" err="1"/>
                        <a:t>dexterous</a:t>
                      </a:r>
                      <a:r>
                        <a:rPr lang="de-DE" sz="1200" dirty="0"/>
                        <a:t> in-hand </a:t>
                      </a:r>
                      <a:r>
                        <a:rPr lang="de-DE" sz="1200" dirty="0" err="1"/>
                        <a:t>manipulation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Original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066619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Randomization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Dactyl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Learning </a:t>
                      </a:r>
                      <a:r>
                        <a:rPr lang="de-DE" sz="1200" dirty="0" err="1"/>
                        <a:t>dexterous</a:t>
                      </a:r>
                      <a:r>
                        <a:rPr lang="de-DE" sz="1200" dirty="0"/>
                        <a:t> in-hand </a:t>
                      </a:r>
                      <a:r>
                        <a:rPr lang="de-DE" sz="1200" dirty="0" err="1"/>
                        <a:t>manipulation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Original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078735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Trainingssimulation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Emergent </a:t>
                      </a:r>
                      <a:r>
                        <a:rPr lang="de-DE" sz="1200" dirty="0" err="1"/>
                        <a:t>tool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use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multi-agent </a:t>
                      </a:r>
                      <a:r>
                        <a:rPr lang="de-DE" sz="1200" dirty="0" err="1"/>
                        <a:t>autocurricula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Original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595848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Emergente Strategien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Emergent </a:t>
                      </a:r>
                      <a:r>
                        <a:rPr lang="de-DE" sz="1200" dirty="0" err="1"/>
                        <a:t>tool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use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multi-agent </a:t>
                      </a:r>
                      <a:r>
                        <a:rPr lang="de-DE" sz="1200" dirty="0" err="1"/>
                        <a:t>autocurricula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Original 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424240"/>
                  </a:ext>
                </a:extLst>
              </a:tr>
              <a:tr h="348278">
                <a:tc>
                  <a:txBody>
                    <a:bodyPr/>
                    <a:lstStyle/>
                    <a:p>
                      <a:r>
                        <a:rPr lang="de-DE" sz="1200" dirty="0"/>
                        <a:t>Folie 22-24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Überraschende Strategien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https://openai.com/research/emergent-tool-use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02.07.2023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53722"/>
                  </a:ext>
                </a:extLst>
              </a:tr>
            </a:tbl>
          </a:graphicData>
        </a:graphic>
      </p:graphicFrame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A19DA74-3365-D545-881C-18BF704C8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6876"/>
              </p:ext>
            </p:extLst>
          </p:nvPr>
        </p:nvGraphicFramePr>
        <p:xfrm>
          <a:off x="903146" y="4862377"/>
          <a:ext cx="10364412" cy="8818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2258">
                  <a:extLst>
                    <a:ext uri="{9D8B030D-6E8A-4147-A177-3AD203B41FA5}">
                      <a16:colId xmlns:a16="http://schemas.microsoft.com/office/drawing/2014/main" val="594213578"/>
                    </a:ext>
                  </a:extLst>
                </a:gridCol>
                <a:gridCol w="2311879">
                  <a:extLst>
                    <a:ext uri="{9D8B030D-6E8A-4147-A177-3AD203B41FA5}">
                      <a16:colId xmlns:a16="http://schemas.microsoft.com/office/drawing/2014/main" val="3752084827"/>
                    </a:ext>
                  </a:extLst>
                </a:gridCol>
                <a:gridCol w="5126113">
                  <a:extLst>
                    <a:ext uri="{9D8B030D-6E8A-4147-A177-3AD203B41FA5}">
                      <a16:colId xmlns:a16="http://schemas.microsoft.com/office/drawing/2014/main" val="607451801"/>
                    </a:ext>
                  </a:extLst>
                </a:gridCol>
                <a:gridCol w="1994162">
                  <a:extLst>
                    <a:ext uri="{9D8B030D-6E8A-4147-A177-3AD203B41FA5}">
                      <a16:colId xmlns:a16="http://schemas.microsoft.com/office/drawing/2014/main" val="926080636"/>
                    </a:ext>
                  </a:extLst>
                </a:gridCol>
              </a:tblGrid>
              <a:tr h="288521">
                <a:tc>
                  <a:txBody>
                    <a:bodyPr/>
                    <a:lstStyle/>
                    <a:p>
                      <a:r>
                        <a:rPr lang="de-DE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Quelle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Zuletzt aufgerufen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874231"/>
                  </a:ext>
                </a:extLst>
              </a:tr>
              <a:tr h="288521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Folie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RL Fails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https://www.youtube.com/watch?v=0v7bWEgeNz4&amp;ab_channel=NatSharpe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02.07.2023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813062"/>
                  </a:ext>
                </a:extLst>
              </a:tr>
              <a:tr h="288521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Folie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Dactyl</a:t>
                      </a:r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von </a:t>
                      </a:r>
                      <a:r>
                        <a:rPr lang="de-DE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OpenAI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https://www.youtube.com/watch?v=jwSbzNHGflM&amp;t=2s&amp;ab_channel=OpenAI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02.07.2023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50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49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9623FF2C-9089-2450-B2C5-DFFB4C80B2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6869722"/>
                  </p:ext>
                </p:extLst>
              </p:nvPr>
            </p:nvGraphicFramePr>
            <p:xfrm>
              <a:off x="914400" y="2076450"/>
              <a:ext cx="10353675" cy="3714750"/>
            </p:xfrm>
            <a:graphic>
              <a:graphicData uri="http://schemas.microsoft.com/office/powerpoint/2016/summaryzoom">
                <psuz:summaryZm>
                  <psuz:summaryZmObj sectionId="{A8682C31-A59D-40D6-82A0-CC84C0E7BC88}">
                    <psuz:zmPr id="{CC726707-E1F9-4F74-A6B4-F4AAAF118B4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07694" y="130015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A598176-36ED-44A9-AEA2-D2087DCE82B5}">
                    <psuz:zmPr id="{D5A6BFB5-E2DD-479D-A116-3582598EA2D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90937" y="130015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D470350-F085-4E01-B564-026E34907B69}">
                    <psuz:zmPr id="{70E4A1B5-EDF7-402C-A485-ED281A8ADF5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74180" y="130015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30C09C1-078E-49CB-AB33-54E71F9182B5}" offsetFactorX="-871" offsetFactorY="1830">
                    <psuz:zmPr id="{3D8C1F67-8A80-4175-AB87-337D7F48179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81810" y="1943687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1ADC19E-E791-4C83-98EB-63E5B38E5878}" offsetFactorX="-1" offsetFactorY="1830">
                    <psuz:zmPr id="{0EA2CA36-D0C1-49D7-A014-51E734EC470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90907" y="1943687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42B2CB0-8328-472F-9B46-849811F9CA7F}" offsetFactorX="-331" offsetFactorY="1830">
                    <psuz:zmPr id="{DB3E2F64-DC8E-4ED7-8444-3BDD4FB95F4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64343" y="1943687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9623FF2C-9089-2450-B2C5-DFFB4C80B2C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14400" y="2076450"/>
                <a:ext cx="10353675" cy="3714750"/>
                <a:chOff x="914400" y="2076450"/>
                <a:chExt cx="10353675" cy="3714750"/>
              </a:xfrm>
            </p:grpSpPr>
            <p:pic>
              <p:nvPicPr>
                <p:cNvPr id="2" name="Grafik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22094" y="2206465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Grafik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05337" y="2206465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Grafik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88580" y="2206465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Grafik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6210" y="4020137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Grafik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5307" y="4020137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Grafik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8743" y="4020137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15" name="Titel 1">
            <a:extLst>
              <a:ext uri="{FF2B5EF4-FFF2-40B4-BE49-F238E27FC236}">
                <a16:creationId xmlns:a16="http://schemas.microsoft.com/office/drawing/2014/main" id="{1FF58CB5-62DD-2E72-0DCC-BD1F44071E5E}"/>
              </a:ext>
            </a:extLst>
          </p:cNvPr>
          <p:cNvSpPr txBox="1">
            <a:spLocks/>
          </p:cNvSpPr>
          <p:nvPr/>
        </p:nvSpPr>
        <p:spPr>
          <a:xfrm>
            <a:off x="914313" y="744748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3200" dirty="0"/>
              <a:t>Praktische Anwendungsfälle von Reinforcement Learning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A64B921-4866-65F1-2CA9-CA91E47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29DE33-D302-480A-B8D4-063632453E69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4EE269B6-5434-1C48-94FF-89E00F81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561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38365-7CFD-728E-AD78-D2C9A284C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0170"/>
            <a:ext cx="10353762" cy="977660"/>
          </a:xfrm>
        </p:spPr>
        <p:txBody>
          <a:bodyPr>
            <a:noAutofit/>
          </a:bodyPr>
          <a:lstStyle/>
          <a:p>
            <a:r>
              <a:rPr lang="de-DE" sz="8000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3961F-5D8B-0B77-61BE-535F8FA1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2F2CC7-4A5F-481B-9ABD-5546D0688DD2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791373-1FD2-A371-EC9F-247B5B5E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8677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0FBBAB9-6FF4-3872-1B12-D5A648ADB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268" y="1924114"/>
            <a:ext cx="8151463" cy="3009771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37200BF-F049-6A66-4195-C95EE904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de-DE" dirty="0"/>
              <a:t>Deep Reinforcement Learning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0269C05-E72C-1E12-B077-BA214B13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95E94B-CC81-468D-A68A-51F3689815E6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440B13E-FC93-9798-2AF2-8E4F541D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277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644CB-0184-B2F0-B313-E2292A3EF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36" y="2021457"/>
            <a:ext cx="10709268" cy="4226943"/>
          </a:xfrm>
        </p:spPr>
        <p:txBody>
          <a:bodyPr>
            <a:noAutofit/>
          </a:bodyPr>
          <a:lstStyle/>
          <a:p>
            <a:r>
              <a:rPr lang="de-DE" sz="2000" dirty="0"/>
              <a:t>Agent						</a:t>
            </a:r>
            <a:r>
              <a:rPr lang="de-DE" sz="2000" dirty="0">
                <a:sym typeface="Wingdings" panose="05000000000000000000" pitchFamily="2" charset="2"/>
              </a:rPr>
              <a:t>		Algorithmus, der lernen soll</a:t>
            </a:r>
            <a:endParaRPr lang="de-DE" sz="2000" dirty="0"/>
          </a:p>
          <a:p>
            <a:r>
              <a:rPr lang="de-DE" sz="2000" dirty="0"/>
              <a:t>Policy						</a:t>
            </a:r>
            <a:r>
              <a:rPr lang="de-DE" sz="2000" dirty="0">
                <a:sym typeface="Wingdings" panose="05000000000000000000" pitchFamily="2" charset="2"/>
              </a:rPr>
              <a:t>		Strategie/Handlungsregel des </a:t>
            </a:r>
            <a:r>
              <a:rPr lang="de-DE" sz="2000" dirty="0" err="1">
                <a:sym typeface="Wingdings" panose="05000000000000000000" pitchFamily="2" charset="2"/>
              </a:rPr>
              <a:t>Agents</a:t>
            </a:r>
            <a:endParaRPr lang="de-DE" sz="2000" dirty="0"/>
          </a:p>
          <a:p>
            <a:r>
              <a:rPr lang="de-DE" sz="2000" dirty="0"/>
              <a:t>Proximal Policy </a:t>
            </a:r>
            <a:r>
              <a:rPr lang="de-DE" sz="2000" dirty="0" err="1"/>
              <a:t>Optimization</a:t>
            </a:r>
            <a:r>
              <a:rPr lang="de-DE" sz="2000" dirty="0"/>
              <a:t>	</a:t>
            </a:r>
            <a:r>
              <a:rPr lang="de-DE" sz="2000" dirty="0">
                <a:sym typeface="Wingdings" panose="05000000000000000000" pitchFamily="2" charset="2"/>
              </a:rPr>
              <a:t>		Optimierungsalgorithmus </a:t>
            </a:r>
            <a:endParaRPr lang="de-DE" sz="2000" dirty="0"/>
          </a:p>
          <a:p>
            <a:r>
              <a:rPr lang="de-DE" sz="2000" dirty="0" err="1"/>
              <a:t>Reward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				</a:t>
            </a:r>
            <a:r>
              <a:rPr lang="de-DE" sz="2000" dirty="0">
                <a:sym typeface="Wingdings" panose="05000000000000000000" pitchFamily="2" charset="2"/>
              </a:rPr>
              <a:t>		Belohnungsfunktion für den Agenten</a:t>
            </a:r>
            <a:endParaRPr lang="de-DE" sz="2000" dirty="0"/>
          </a:p>
          <a:p>
            <a:r>
              <a:rPr lang="de-DE" sz="2000" dirty="0"/>
              <a:t>Self-Play Experience			</a:t>
            </a:r>
            <a:r>
              <a:rPr lang="de-DE" sz="2000" dirty="0">
                <a:sym typeface="Wingdings" panose="05000000000000000000" pitchFamily="2" charset="2"/>
              </a:rPr>
              <a:t>		Training des Agenten gegen Kopie seiner selbst</a:t>
            </a:r>
            <a:endParaRPr lang="de-DE" sz="2000" dirty="0"/>
          </a:p>
          <a:p>
            <a:r>
              <a:rPr lang="de-DE" sz="2000" dirty="0"/>
              <a:t>Long Short Term Memory		</a:t>
            </a:r>
            <a:r>
              <a:rPr lang="de-DE" sz="2000" dirty="0">
                <a:sym typeface="Wingdings" panose="05000000000000000000" pitchFamily="2" charset="2"/>
              </a:rPr>
              <a:t>		LSTM, Netzwerkarchitektur</a:t>
            </a:r>
            <a:endParaRPr lang="de-DE" sz="2000" dirty="0"/>
          </a:p>
          <a:p>
            <a:r>
              <a:rPr lang="de-DE" sz="2000" dirty="0" err="1"/>
              <a:t>Intrinsic</a:t>
            </a:r>
            <a:r>
              <a:rPr lang="de-DE" sz="2000" dirty="0"/>
              <a:t> Motivation			</a:t>
            </a:r>
            <a:r>
              <a:rPr lang="de-DE" sz="2000" dirty="0">
                <a:sym typeface="Wingdings" panose="05000000000000000000" pitchFamily="2" charset="2"/>
              </a:rPr>
              <a:t>		Innere Motivation des Agenten (neue Fähigkeiten/Wissen)</a:t>
            </a:r>
            <a:endParaRPr lang="de-DE" sz="2000" dirty="0"/>
          </a:p>
          <a:p>
            <a:r>
              <a:rPr lang="de-DE" sz="2000" dirty="0" err="1"/>
              <a:t>Explore</a:t>
            </a:r>
            <a:r>
              <a:rPr lang="de-DE" sz="2000" dirty="0"/>
              <a:t>/Exploit				</a:t>
            </a:r>
            <a:r>
              <a:rPr lang="de-DE" sz="2000" dirty="0">
                <a:sym typeface="Wingdings" panose="05000000000000000000" pitchFamily="2" charset="2"/>
              </a:rPr>
              <a:t>		Erkunden/Ausbeuten, Konzept im RL</a:t>
            </a:r>
            <a:endParaRPr lang="de-DE" sz="20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F6C752F-5E1E-D558-9A30-132FA6E5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de-DE" dirty="0"/>
              <a:t>DLR - Wichtige Begriffe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E4DEE09-CCE1-4AA9-EB6D-05642EC8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DCA79EA-4F20-484D-98E0-2D6A6C5D0DA3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B99FDB7-1B7B-08A1-02A5-EF695CCB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5584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6A55D-FAD9-017E-1FE4-3D3C374A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de-DE" sz="8000" dirty="0" err="1"/>
              <a:t>OpenAI</a:t>
            </a:r>
            <a:r>
              <a:rPr lang="de-DE" sz="8000" dirty="0"/>
              <a:t> Five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9C7F3-F371-1B30-8677-E7017E69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ED6545-2153-48F0-82EB-9E62C0A8E774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EE89E8-672E-8127-2A9A-100C9773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4545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FE015-67F8-2371-1161-F861C5EC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OpenAI</a:t>
            </a:r>
            <a:r>
              <a:rPr lang="de-DE" dirty="0"/>
              <a:t> Five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AF7AF13-FB82-3B67-6D39-47C153FB6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214612"/>
              </p:ext>
            </p:extLst>
          </p:nvPr>
        </p:nvGraphicFramePr>
        <p:xfrm>
          <a:off x="914400" y="2076450"/>
          <a:ext cx="10353674" cy="3134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6996">
                  <a:extLst>
                    <a:ext uri="{9D8B030D-6E8A-4147-A177-3AD203B41FA5}">
                      <a16:colId xmlns:a16="http://schemas.microsoft.com/office/drawing/2014/main" val="3168579276"/>
                    </a:ext>
                  </a:extLst>
                </a:gridCol>
                <a:gridCol w="6566678">
                  <a:extLst>
                    <a:ext uri="{9D8B030D-6E8A-4147-A177-3AD203B41FA5}">
                      <a16:colId xmlns:a16="http://schemas.microsoft.com/office/drawing/2014/main" val="184279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2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Dota 2 </a:t>
                      </a:r>
                      <a:r>
                        <a:rPr lang="de-DE" i="1" dirty="0" err="1"/>
                        <a:t>with</a:t>
                      </a:r>
                      <a:r>
                        <a:rPr lang="de-DE" i="1" dirty="0"/>
                        <a:t> Large </a:t>
                      </a:r>
                      <a:r>
                        <a:rPr lang="de-DE" i="1" dirty="0" err="1"/>
                        <a:t>Scale</a:t>
                      </a:r>
                      <a:r>
                        <a:rPr lang="de-DE" i="1" dirty="0"/>
                        <a:t> Deep 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6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Veröffentlichung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13.12.2019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2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OpenAI</a:t>
                      </a:r>
                      <a:r>
                        <a:rPr lang="de-DE" dirty="0"/>
                        <a:t> (Berner et al.)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96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Inhalt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Vorstellung der KI </a:t>
                      </a:r>
                      <a:r>
                        <a:rPr lang="de-DE" i="1" dirty="0" err="1"/>
                        <a:t>OpenAI</a:t>
                      </a:r>
                      <a:r>
                        <a:rPr lang="de-DE" i="1" dirty="0"/>
                        <a:t> Five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7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KI lernt das Spiel Dota 2</a:t>
                      </a:r>
                    </a:p>
                    <a:p>
                      <a:r>
                        <a:rPr lang="de-DE" dirty="0"/>
                        <a:t>Besiegt amtierendes Weltmeisterteam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466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Herausforderung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Nur ein Trainingsdurchlauf (10 Monate)</a:t>
                      </a:r>
                    </a:p>
                    <a:p>
                      <a:r>
                        <a:rPr lang="de-DE" dirty="0"/>
                        <a:t>Komplexität des Spiels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323879"/>
                  </a:ext>
                </a:extLst>
              </a:tr>
            </a:tbl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D6F439-1B5B-AED4-4E58-EAC00C98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5E98DA7-6BC7-4F99-A341-C1F65ADA5116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4FE9EF-F9E8-1680-AFF6-C548A7FE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626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E2C8-F899-4FA3-B76A-AA58B99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2795563" cy="457201"/>
          </a:xfrm>
        </p:spPr>
        <p:txBody>
          <a:bodyPr>
            <a:normAutofit/>
          </a:bodyPr>
          <a:lstStyle/>
          <a:p>
            <a:pPr algn="l"/>
            <a:r>
              <a:rPr lang="de-DE" sz="2400" dirty="0"/>
              <a:t>Das 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A6AC0-7B60-2C92-1210-875BB401F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49" y="1587260"/>
            <a:ext cx="10663708" cy="4203939"/>
          </a:xfrm>
        </p:spPr>
        <p:txBody>
          <a:bodyPr>
            <a:normAutofit fontScale="77500" lnSpcReduction="20000"/>
          </a:bodyPr>
          <a:lstStyle/>
          <a:p>
            <a:r>
              <a:rPr lang="de-DE" sz="2000" dirty="0"/>
              <a:t>Populäres Multiplayer Real-Time </a:t>
            </a:r>
            <a:r>
              <a:rPr lang="de-DE" sz="2000" dirty="0" err="1"/>
              <a:t>Strategy</a:t>
            </a:r>
            <a:r>
              <a:rPr lang="de-DE" sz="2000" dirty="0"/>
              <a:t>  (MRTS)</a:t>
            </a:r>
          </a:p>
          <a:p>
            <a:r>
              <a:rPr lang="de-DE" sz="2000" dirty="0"/>
              <a:t>Ablauf</a:t>
            </a:r>
          </a:p>
          <a:p>
            <a:pPr lvl="1"/>
            <a:r>
              <a:rPr lang="de-DE" sz="1800" dirty="0"/>
              <a:t>5 Spieler pro Team, jeder steuert einen Helden</a:t>
            </a:r>
          </a:p>
          <a:p>
            <a:pPr lvl="1"/>
            <a:r>
              <a:rPr lang="de-DE" sz="1800" dirty="0"/>
              <a:t>Gemeinsame Basis muss verteidigt werden/gegnerische Basis muss</a:t>
            </a:r>
            <a:br>
              <a:rPr lang="de-DE" sz="1800" dirty="0"/>
            </a:br>
            <a:r>
              <a:rPr lang="de-DE" sz="1800" dirty="0"/>
              <a:t> zerstört werden</a:t>
            </a:r>
          </a:p>
          <a:p>
            <a:pPr lvl="1"/>
            <a:r>
              <a:rPr lang="de-DE" sz="1800" dirty="0"/>
              <a:t>Ressourcen (Gold, Erfahrung, Mana) sammeln um Helden stärker </a:t>
            </a:r>
            <a:br>
              <a:rPr lang="de-DE" sz="1800" dirty="0"/>
            </a:br>
            <a:r>
              <a:rPr lang="de-DE" sz="1800" dirty="0"/>
              <a:t>zu machen</a:t>
            </a:r>
          </a:p>
          <a:p>
            <a:r>
              <a:rPr lang="de-DE" sz="2000" dirty="0"/>
              <a:t>Herausforderungen für KI</a:t>
            </a:r>
          </a:p>
          <a:p>
            <a:pPr lvl="1"/>
            <a:r>
              <a:rPr lang="de-DE" sz="1800" dirty="0"/>
              <a:t>Lange Zeitspannen (Long Time Horizons)</a:t>
            </a:r>
          </a:p>
          <a:p>
            <a:pPr lvl="1"/>
            <a:r>
              <a:rPr lang="de-DE" sz="1800" dirty="0"/>
              <a:t>Nur teilweise beobachteter Zustand (</a:t>
            </a:r>
            <a:r>
              <a:rPr lang="de-DE" sz="1800" dirty="0" err="1"/>
              <a:t>Partially-observed</a:t>
            </a:r>
            <a:r>
              <a:rPr lang="de-DE" sz="1800" dirty="0"/>
              <a:t> State)</a:t>
            </a:r>
          </a:p>
          <a:p>
            <a:pPr lvl="1"/>
            <a:r>
              <a:rPr lang="de-DE" sz="1800" dirty="0"/>
              <a:t>Hochdimensionale Handlungs- und Beobachtungsräume (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High-dimensional action and observation spaces)</a:t>
            </a:r>
          </a:p>
          <a:p>
            <a:r>
              <a:rPr lang="en-US" sz="2000" dirty="0" err="1">
                <a:effectLst/>
                <a:latin typeface="Arial" panose="020B0604020202020204" pitchFamily="34" charset="0"/>
              </a:rPr>
              <a:t>Einschränkungen</a:t>
            </a:r>
            <a:endParaRPr lang="en-US" sz="200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</a:rPr>
              <a:t>Nur 17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statt</a:t>
            </a:r>
            <a:r>
              <a:rPr lang="en-US" sz="1800" dirty="0">
                <a:effectLst/>
                <a:latin typeface="Arial" panose="020B0604020202020204" pitchFamily="34" charset="0"/>
              </a:rPr>
              <a:t> 117 Helden</a:t>
            </a:r>
          </a:p>
          <a:p>
            <a:pPr lvl="1"/>
            <a:r>
              <a:rPr lang="de-DE" sz="1800" dirty="0"/>
              <a:t>Keine Unterstützung bestimmter Gegenstände</a:t>
            </a:r>
          </a:p>
          <a:p>
            <a:pPr lvl="1"/>
            <a:endParaRPr lang="de-DE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B73E0A5-7034-DCF3-72C2-281B6F5A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59" y="988060"/>
            <a:ext cx="5144218" cy="2915057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97885F-0C05-FE1E-D4A3-2D0BB5C4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E00D-2919-46EC-B993-0E45178D6DAF}" type="datetime1">
              <a:rPr lang="de-DE" noProof="0" smtClean="0"/>
              <a:t>02.07.2023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989B52-880A-80C7-7AF6-7EAD30D0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Sebastian Graf - Deep Reinforcement Learning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4498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8_TF55705232.potx" id="{C2693DD5-6559-4F60-BB71-3DF0B32289E4}" vid="{FE5FC937-8F54-4BE4-8F9D-44E1A9D18C6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www.w3.org/XML/1998/namespace"/>
    <ds:schemaRef ds:uri="http://purl.org/dc/terms/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{CC7BCCC6-6D46-44D1-A43E-AC3D5EAE19E8}tf55705232_win32</Template>
  <TotalTime>0</TotalTime>
  <Words>1079</Words>
  <Application>Microsoft Office PowerPoint</Application>
  <PresentationFormat>Breitbild</PresentationFormat>
  <Paragraphs>268</Paragraphs>
  <Slides>28</Slides>
  <Notes>2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Goudy Old Style</vt:lpstr>
      <vt:lpstr>Wingdings 2</vt:lpstr>
      <vt:lpstr>SlateVTI</vt:lpstr>
      <vt:lpstr>Praktische Anwendungsfälle von Deep Reinforcement Learning</vt:lpstr>
      <vt:lpstr>PowerPoint-Präsentation</vt:lpstr>
      <vt:lpstr>PowerPoint-Präsentation</vt:lpstr>
      <vt:lpstr>Grundlagen</vt:lpstr>
      <vt:lpstr>Deep Reinforcement Learning</vt:lpstr>
      <vt:lpstr>DLR - Wichtige Begriffe</vt:lpstr>
      <vt:lpstr>OpenAI Five</vt:lpstr>
      <vt:lpstr>OpenAI Five</vt:lpstr>
      <vt:lpstr>Das Spiel</vt:lpstr>
      <vt:lpstr>Das Training</vt:lpstr>
      <vt:lpstr>Observation Array</vt:lpstr>
      <vt:lpstr>Die Ergebnisse</vt:lpstr>
      <vt:lpstr>Dactyl</vt:lpstr>
      <vt:lpstr>Roboterhand Dactyl</vt:lpstr>
      <vt:lpstr>Das System</vt:lpstr>
      <vt:lpstr>Die Randomisierungen</vt:lpstr>
      <vt:lpstr>Demo Video</vt:lpstr>
      <vt:lpstr>Hide and Seek</vt:lpstr>
      <vt:lpstr>Emergent Tool Use – Hide and Seek</vt:lpstr>
      <vt:lpstr>Das Szenario</vt:lpstr>
      <vt:lpstr>Die Strategien</vt:lpstr>
      <vt:lpstr>Überraschendes Verhalten 1 – Endless Running</vt:lpstr>
      <vt:lpstr>Überraschendes Verhalten 2 –Box Surfing</vt:lpstr>
      <vt:lpstr>Überraschendes Verhalten 3 – Ramp Exploitation (Hider) </vt:lpstr>
      <vt:lpstr>Fazit und Ausblick</vt:lpstr>
      <vt:lpstr>Fazit und Ausblick</vt:lpstr>
      <vt:lpstr>Abbildungsverzeichnis</vt:lpstr>
      <vt:lpstr>Abbildungsverzeichnis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Lorem Ipsum</dc:title>
  <dc:creator>Sebastian Graf</dc:creator>
  <cp:lastModifiedBy>Sebastian Graf</cp:lastModifiedBy>
  <cp:revision>18</cp:revision>
  <dcterms:created xsi:type="dcterms:W3CDTF">2023-07-02T09:34:27Z</dcterms:created>
  <dcterms:modified xsi:type="dcterms:W3CDTF">2023-07-02T19:26:14Z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